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FFCC"/>
    <a:srgbClr val="FFFF99"/>
    <a:srgbClr val="0033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ED4A5-B83F-4E02-A7C4-F513FC6D94A2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AFC54-3227-4313-91AD-8B778A792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61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322C5685-433A-41DB-B3F1-5F8A68145AF9}" type="datetimeFigureOut">
              <a:rPr lang="en-US" smtClean="0"/>
              <a:t>27/01/2016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D6C9FA2-1915-472E-8F63-7744036C063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8194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Presentation MOL 3 New Updates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768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17540" y="4751895"/>
            <a:ext cx="19050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17613" y="4737218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 smtClean="0">
                <a:solidFill>
                  <a:schemeClr val="bg1"/>
                </a:solidFill>
                <a:latin typeface="Calibri" pitchFamily="34" charset="0"/>
              </a:rPr>
              <a:t>Presented by:</a:t>
            </a:r>
            <a:endParaRPr lang="en-US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500" y="53340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99"/>
                </a:solidFill>
                <a:latin typeface="Segoe Print" pitchFamily="2" charset="0"/>
              </a:rPr>
              <a:t>Nisha Varghese</a:t>
            </a:r>
          </a:p>
          <a:p>
            <a:pPr algn="ctr"/>
            <a:r>
              <a:rPr lang="en-GB" sz="2000" b="1" dirty="0" smtClean="0">
                <a:solidFill>
                  <a:srgbClr val="FFFF99"/>
                </a:solidFill>
                <a:latin typeface="Segoe Print" pitchFamily="2" charset="0"/>
              </a:rPr>
              <a:t>Head Human Resources</a:t>
            </a:r>
          </a:p>
          <a:p>
            <a:pPr algn="ctr"/>
            <a:r>
              <a:rPr lang="en-GB" sz="2400" b="1" dirty="0" smtClean="0">
                <a:solidFill>
                  <a:srgbClr val="FFFF99"/>
                </a:solidFill>
                <a:latin typeface="Segoe Print" pitchFamily="2" charset="0"/>
              </a:rPr>
              <a:t>Saudi German Hospital </a:t>
            </a:r>
            <a:endParaRPr lang="en-US" sz="2400" b="1" dirty="0" smtClean="0">
              <a:solidFill>
                <a:srgbClr val="FFFF99"/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9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  <p:bldP spid="9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90800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735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A128C"/>
              </a:gs>
              <a:gs pos="14000">
                <a:srgbClr val="181CC7"/>
              </a:gs>
              <a:gs pos="100000">
                <a:srgbClr val="0033CC"/>
              </a:gs>
              <a:gs pos="100000">
                <a:srgbClr val="8C3D91"/>
              </a:gs>
            </a:gsLst>
            <a:path path="rect">
              <a:fillToRect l="100000" t="100000"/>
            </a:path>
          </a:gradFill>
          <a:ln w="19050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2309" y="12107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latin typeface="Calibri" pitchFamily="34" charset="0"/>
              </a:rPr>
              <a:t>The Ministry Issued 3 New Updates: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413" y="980956"/>
            <a:ext cx="815455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 algn="just">
              <a:buAutoNum type="arabicPeriod"/>
              <a:tabLst>
                <a:tab pos="461963" algn="l"/>
              </a:tabLst>
            </a:pPr>
            <a:r>
              <a:rPr lang="en-US" sz="2800" dirty="0" smtClean="0">
                <a:latin typeface="Calibri" pitchFamily="34" charset="0"/>
              </a:rPr>
              <a:t>Ministry </a:t>
            </a:r>
            <a:r>
              <a:rPr lang="en-US" sz="2800" dirty="0">
                <a:latin typeface="Calibri" pitchFamily="34" charset="0"/>
              </a:rPr>
              <a:t>of </a:t>
            </a:r>
            <a:r>
              <a:rPr lang="en-US" sz="2800" dirty="0" err="1">
                <a:latin typeface="Calibri" pitchFamily="34" charset="0"/>
              </a:rPr>
              <a:t>Labour</a:t>
            </a:r>
            <a:r>
              <a:rPr lang="en-US" sz="2800" dirty="0">
                <a:latin typeface="Calibri" pitchFamily="34" charset="0"/>
              </a:rPr>
              <a:t>-Approved Standard Employment </a:t>
            </a:r>
            <a:r>
              <a:rPr lang="en-US" sz="2800" dirty="0" smtClean="0">
                <a:latin typeface="Calibri" pitchFamily="34" charset="0"/>
              </a:rPr>
              <a:t>Contracts: </a:t>
            </a: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Draft </a:t>
            </a:r>
            <a:r>
              <a:rPr lang="en-GB" sz="2800" dirty="0">
                <a:solidFill>
                  <a:srgbClr val="FFFFCC"/>
                </a:solidFill>
                <a:latin typeface="Calibri" pitchFamily="34" charset="0"/>
              </a:rPr>
              <a:t>/ samples of the new contracts, requirements for issuing work permits. </a:t>
            </a:r>
            <a:endParaRPr lang="en-GB" sz="2800" dirty="0" smtClean="0">
              <a:solidFill>
                <a:srgbClr val="FFFFCC"/>
              </a:solidFill>
              <a:latin typeface="Calibri" pitchFamily="34" charset="0"/>
            </a:endParaRPr>
          </a:p>
          <a:p>
            <a:pPr marL="461963" indent="-461963" algn="just">
              <a:tabLst>
                <a:tab pos="461963" algn="l"/>
              </a:tabLst>
            </a:pPr>
            <a:endParaRPr lang="en-US" sz="800" dirty="0">
              <a:solidFill>
                <a:srgbClr val="FFFFCC"/>
              </a:solidFill>
              <a:latin typeface="Calibri" pitchFamily="34" charset="0"/>
            </a:endParaRPr>
          </a:p>
          <a:p>
            <a:pPr marL="461963" indent="-461963" algn="just">
              <a:tabLst>
                <a:tab pos="461963" algn="l"/>
              </a:tabLst>
            </a:pP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2.	</a:t>
            </a:r>
            <a:r>
              <a:rPr lang="en-US" sz="2800" dirty="0" smtClean="0">
                <a:latin typeface="Calibri" pitchFamily="34" charset="0"/>
              </a:rPr>
              <a:t>Rules </a:t>
            </a:r>
            <a:r>
              <a:rPr lang="en-US" sz="2800" dirty="0">
                <a:latin typeface="Calibri" pitchFamily="34" charset="0"/>
              </a:rPr>
              <a:t>and Conditions for the Termination of Employment </a:t>
            </a:r>
            <a:r>
              <a:rPr lang="en-US" sz="2800" dirty="0" smtClean="0">
                <a:latin typeface="Calibri" pitchFamily="34" charset="0"/>
              </a:rPr>
              <a:t>Relations:  </a:t>
            </a: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Regulations </a:t>
            </a:r>
            <a:r>
              <a:rPr lang="en-GB" sz="2800" dirty="0">
                <a:solidFill>
                  <a:srgbClr val="FFFFCC"/>
                </a:solidFill>
                <a:latin typeface="Calibri" pitchFamily="34" charset="0"/>
              </a:rPr>
              <a:t>and rules for separations (Employer / employee) and how it ends</a:t>
            </a: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.</a:t>
            </a:r>
          </a:p>
          <a:p>
            <a:pPr marL="461963" indent="-461963" algn="just">
              <a:tabLst>
                <a:tab pos="461963" algn="l"/>
              </a:tabLst>
            </a:pPr>
            <a:endParaRPr lang="en-US" sz="800" dirty="0">
              <a:solidFill>
                <a:srgbClr val="FFFFCC"/>
              </a:solidFill>
              <a:latin typeface="Calibri" pitchFamily="34" charset="0"/>
            </a:endParaRPr>
          </a:p>
          <a:p>
            <a:pPr marL="461963" indent="-461963" algn="just">
              <a:tabLst>
                <a:tab pos="461963" algn="l"/>
              </a:tabLst>
            </a:pP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3.	</a:t>
            </a:r>
            <a:r>
              <a:rPr lang="en-US" sz="2800" dirty="0" smtClean="0">
                <a:latin typeface="Calibri" pitchFamily="34" charset="0"/>
              </a:rPr>
              <a:t>Rules </a:t>
            </a:r>
            <a:r>
              <a:rPr lang="en-US" sz="2800" dirty="0">
                <a:latin typeface="Calibri" pitchFamily="34" charset="0"/>
              </a:rPr>
              <a:t>and Conditions for granting a permit to a worker for employment by a new </a:t>
            </a:r>
            <a:r>
              <a:rPr lang="en-US" sz="2800" dirty="0" smtClean="0">
                <a:latin typeface="Calibri" pitchFamily="34" charset="0"/>
              </a:rPr>
              <a:t>employer: </a:t>
            </a: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Regulations </a:t>
            </a:r>
            <a:r>
              <a:rPr lang="en-GB" sz="2800" dirty="0">
                <a:solidFill>
                  <a:srgbClr val="FFFFCC"/>
                </a:solidFill>
                <a:latin typeface="Calibri" pitchFamily="34" charset="0"/>
              </a:rPr>
              <a:t>and rules for transferring the employees from one organization to </a:t>
            </a:r>
            <a:r>
              <a:rPr lang="en-GB" sz="2800" dirty="0" smtClean="0">
                <a:solidFill>
                  <a:srgbClr val="FFFFCC"/>
                </a:solidFill>
                <a:latin typeface="Calibri" pitchFamily="34" charset="0"/>
              </a:rPr>
              <a:t>another.</a:t>
            </a:r>
            <a:endParaRPr lang="en-US" sz="2800" dirty="0">
              <a:solidFill>
                <a:srgbClr val="FFFFCC"/>
              </a:solidFill>
              <a:latin typeface="Calibri" pitchFamily="34" charset="0"/>
            </a:endParaRPr>
          </a:p>
          <a:p>
            <a:pPr marL="461963" indent="-461963" algn="just">
              <a:spcAft>
                <a:spcPts val="1800"/>
              </a:spcAft>
              <a:tabLst>
                <a:tab pos="461963" algn="l"/>
              </a:tabLst>
            </a:pPr>
            <a:endParaRPr lang="en-US" sz="2800" dirty="0">
              <a:solidFill>
                <a:srgbClr val="FFFFC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A128C"/>
              </a:gs>
              <a:gs pos="14000">
                <a:srgbClr val="181CC7"/>
              </a:gs>
              <a:gs pos="100000">
                <a:srgbClr val="0033CC"/>
              </a:gs>
              <a:gs pos="100000">
                <a:srgbClr val="8C3D91"/>
              </a:gs>
            </a:gsLst>
            <a:path path="rect">
              <a:fillToRect l="100000" t="100000"/>
            </a:path>
          </a:gradFill>
          <a:ln w="19050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2309" y="12107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MOL Draft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/ samples of the new contracts, </a:t>
            </a:r>
            <a:endParaRPr lang="en-GB" sz="3600" b="1" dirty="0" smtClean="0">
              <a:solidFill>
                <a:srgbClr val="FFFFCC"/>
              </a:solidFill>
              <a:latin typeface="Calibri" pitchFamily="34" charset="0"/>
            </a:endParaRPr>
          </a:p>
          <a:p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       requirements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for issuing work permits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413" y="1981200"/>
            <a:ext cx="8154555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18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First stage (deciding the number of the employees </a:t>
            </a:r>
            <a:r>
              <a:rPr lang="en-GB" sz="2600" b="1" dirty="0">
                <a:latin typeface="Calibri" pitchFamily="34" charset="0"/>
              </a:rPr>
              <a:t>quota</a:t>
            </a:r>
            <a:r>
              <a:rPr lang="en-GB" sz="2600" dirty="0">
                <a:latin typeface="Calibri" pitchFamily="34" charset="0"/>
              </a:rPr>
              <a:t>) same as before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8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Get the initial approval for work permit (employee details,  limited / </a:t>
            </a:r>
            <a:r>
              <a:rPr lang="en-GB" sz="2600" dirty="0" smtClean="0">
                <a:latin typeface="Calibri" pitchFamily="34" charset="0"/>
              </a:rPr>
              <a:t>unlimited, </a:t>
            </a:r>
            <a:r>
              <a:rPr lang="en-GB" sz="2600" dirty="0">
                <a:latin typeface="Calibri" pitchFamily="34" charset="0"/>
              </a:rPr>
              <a:t>one day off / two days off, and for unlimited notice should be mentioned 1 </a:t>
            </a:r>
            <a:r>
              <a:rPr lang="en-GB" sz="2600" dirty="0" smtClean="0">
                <a:latin typeface="Calibri" pitchFamily="34" charset="0"/>
              </a:rPr>
              <a:t>month, </a:t>
            </a:r>
            <a:r>
              <a:rPr lang="en-GB" sz="2600" dirty="0">
                <a:latin typeface="Calibri" pitchFamily="34" charset="0"/>
              </a:rPr>
              <a:t>two months or 3 </a:t>
            </a:r>
            <a:r>
              <a:rPr lang="en-GB" sz="2600" dirty="0" smtClean="0">
                <a:latin typeface="Calibri" pitchFamily="34" charset="0"/>
              </a:rPr>
              <a:t>months in </a:t>
            </a:r>
            <a:r>
              <a:rPr lang="en-GB" sz="2600" dirty="0">
                <a:latin typeface="Calibri" pitchFamily="34" charset="0"/>
              </a:rPr>
              <a:t>addition to 13 </a:t>
            </a:r>
            <a:r>
              <a:rPr lang="en-GB" sz="2600" dirty="0" smtClean="0">
                <a:latin typeface="Calibri" pitchFamily="34" charset="0"/>
              </a:rPr>
              <a:t>cells </a:t>
            </a:r>
            <a:r>
              <a:rPr lang="en-GB" sz="2600" dirty="0">
                <a:latin typeface="Calibri" pitchFamily="34" charset="0"/>
              </a:rPr>
              <a:t>for benefits or additional allowance</a:t>
            </a:r>
            <a:r>
              <a:rPr lang="en-GB" sz="2600" dirty="0" smtClean="0">
                <a:latin typeface="Calibri" pitchFamily="34" charset="0"/>
              </a:rPr>
              <a:t>.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5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413" y="220444"/>
            <a:ext cx="815455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For the contract there is additional attachment </a:t>
            </a:r>
            <a:r>
              <a:rPr lang="en-GB" sz="2600" dirty="0" smtClean="0">
                <a:latin typeface="Calibri" pitchFamily="34" charset="0"/>
              </a:rPr>
              <a:t>approx. 22 -30 pages long. </a:t>
            </a:r>
            <a:r>
              <a:rPr lang="en-GB" sz="2600" dirty="0">
                <a:latin typeface="Calibri" pitchFamily="34" charset="0"/>
              </a:rPr>
              <a:t>(Rights of employee almost </a:t>
            </a:r>
            <a:r>
              <a:rPr lang="en-GB" sz="2600" dirty="0" smtClean="0">
                <a:latin typeface="Calibri" pitchFamily="34" charset="0"/>
              </a:rPr>
              <a:t>16 pages </a:t>
            </a:r>
            <a:r>
              <a:rPr lang="en-GB" sz="2600" dirty="0">
                <a:latin typeface="Calibri" pitchFamily="34" charset="0"/>
              </a:rPr>
              <a:t>and </a:t>
            </a:r>
            <a:r>
              <a:rPr lang="en-GB" sz="2600" dirty="0" smtClean="0">
                <a:latin typeface="Calibri" pitchFamily="34" charset="0"/>
              </a:rPr>
              <a:t>rights of employer </a:t>
            </a:r>
            <a:r>
              <a:rPr lang="en-GB" sz="2600" dirty="0">
                <a:latin typeface="Calibri" pitchFamily="34" charset="0"/>
              </a:rPr>
              <a:t>almost 6 </a:t>
            </a:r>
            <a:r>
              <a:rPr lang="en-GB" sz="2600" dirty="0" smtClean="0">
                <a:latin typeface="Calibri" pitchFamily="34" charset="0"/>
              </a:rPr>
              <a:t>pages). The additional </a:t>
            </a:r>
            <a:r>
              <a:rPr lang="en-GB" sz="2600" dirty="0">
                <a:latin typeface="Calibri" pitchFamily="34" charset="0"/>
              </a:rPr>
              <a:t>attachment will be available on the ministry website from beginning of </a:t>
            </a:r>
            <a:r>
              <a:rPr lang="en-GB" sz="2600" dirty="0" smtClean="0">
                <a:latin typeface="Calibri" pitchFamily="34" charset="0"/>
              </a:rPr>
              <a:t>2016 - in </a:t>
            </a:r>
            <a:r>
              <a:rPr lang="en-GB" sz="2600" dirty="0">
                <a:latin typeface="Calibri" pitchFamily="34" charset="0"/>
              </a:rPr>
              <a:t>10 languages (responsibility of employer to give to employee)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New contract not less than 30 pages including the additional attachments.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Employer have three </a:t>
            </a:r>
            <a:r>
              <a:rPr lang="en-GB" sz="2600" dirty="0" smtClean="0">
                <a:latin typeface="Calibri" pitchFamily="34" charset="0"/>
              </a:rPr>
              <a:t>options: print and sign </a:t>
            </a:r>
            <a:r>
              <a:rPr lang="en-GB" sz="2600" dirty="0">
                <a:latin typeface="Calibri" pitchFamily="34" charset="0"/>
              </a:rPr>
              <a:t>/ send </a:t>
            </a:r>
            <a:r>
              <a:rPr lang="en-GB" sz="2600" dirty="0" smtClean="0">
                <a:latin typeface="Calibri" pitchFamily="34" charset="0"/>
              </a:rPr>
              <a:t>email and get sign by return / or send the reference </a:t>
            </a:r>
            <a:r>
              <a:rPr lang="en-GB" sz="2600" dirty="0">
                <a:latin typeface="Calibri" pitchFamily="34" charset="0"/>
              </a:rPr>
              <a:t>number of the request to the employee nationality and passport number so employer </a:t>
            </a:r>
            <a:r>
              <a:rPr lang="en-GB" sz="2600" dirty="0" smtClean="0">
                <a:latin typeface="Calibri" pitchFamily="34" charset="0"/>
              </a:rPr>
              <a:t>can print and </a:t>
            </a:r>
            <a:r>
              <a:rPr lang="en-GB" sz="2600" dirty="0">
                <a:latin typeface="Calibri" pitchFamily="34" charset="0"/>
              </a:rPr>
              <a:t>sign by </a:t>
            </a:r>
            <a:r>
              <a:rPr lang="en-GB" sz="2600" dirty="0" smtClean="0">
                <a:latin typeface="Calibri" pitchFamily="34" charset="0"/>
              </a:rPr>
              <a:t>himself. 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9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413" y="220444"/>
            <a:ext cx="815455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No one can get the initial labour approval unless you put the request number.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You still can do revision to the offer until you apply for the initial work permit.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Any additional clauses by employers has to be approved first by </a:t>
            </a:r>
            <a:r>
              <a:rPr lang="en-GB" sz="2600" dirty="0" smtClean="0">
                <a:latin typeface="Calibri" pitchFamily="34" charset="0"/>
              </a:rPr>
              <a:t>MOL to </a:t>
            </a:r>
            <a:r>
              <a:rPr lang="en-GB" sz="2600" dirty="0">
                <a:latin typeface="Calibri" pitchFamily="34" charset="0"/>
              </a:rPr>
              <a:t>avoid </a:t>
            </a:r>
            <a:r>
              <a:rPr lang="en-GB" sz="2600" dirty="0" smtClean="0">
                <a:latin typeface="Calibri" pitchFamily="34" charset="0"/>
              </a:rPr>
              <a:t>previous </a:t>
            </a:r>
            <a:r>
              <a:rPr lang="en-GB" sz="2600" dirty="0">
                <a:latin typeface="Calibri" pitchFamily="34" charset="0"/>
              </a:rPr>
              <a:t>issues.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Employers has the rights to keep the original offer letters for </a:t>
            </a:r>
            <a:r>
              <a:rPr lang="en-GB" sz="2600" dirty="0" smtClean="0">
                <a:latin typeface="Calibri" pitchFamily="34" charset="0"/>
              </a:rPr>
              <a:t>(in case employee later claims “it is not </a:t>
            </a:r>
            <a:r>
              <a:rPr lang="en-GB" sz="2600" dirty="0">
                <a:latin typeface="Calibri" pitchFamily="34" charset="0"/>
              </a:rPr>
              <a:t>my </a:t>
            </a:r>
            <a:r>
              <a:rPr lang="en-GB" sz="2600" dirty="0" smtClean="0">
                <a:latin typeface="Calibri" pitchFamily="34" charset="0"/>
              </a:rPr>
              <a:t>signature”)</a:t>
            </a:r>
            <a:endParaRPr lang="en-US" sz="26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Can employer revise the offer letter after the arrival of the employee to the country and before signing the contract (rules =  approval of </a:t>
            </a:r>
            <a:r>
              <a:rPr lang="en-GB" sz="2600" dirty="0" smtClean="0">
                <a:latin typeface="Calibri" pitchFamily="34" charset="0"/>
              </a:rPr>
              <a:t>employee </a:t>
            </a:r>
            <a:r>
              <a:rPr lang="en-GB" sz="2600" dirty="0">
                <a:latin typeface="Calibri" pitchFamily="34" charset="0"/>
              </a:rPr>
              <a:t>/ better for the </a:t>
            </a:r>
            <a:r>
              <a:rPr lang="en-GB" sz="2600" dirty="0" smtClean="0">
                <a:latin typeface="Calibri" pitchFamily="34" charset="0"/>
              </a:rPr>
              <a:t>employee)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8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413" y="220444"/>
            <a:ext cx="815455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 smtClean="0">
                <a:latin typeface="Calibri" pitchFamily="34" charset="0"/>
              </a:rPr>
              <a:t>Employee </a:t>
            </a:r>
            <a:r>
              <a:rPr lang="en-GB" sz="2600" dirty="0">
                <a:latin typeface="Calibri" pitchFamily="34" charset="0"/>
              </a:rPr>
              <a:t>has to sign within two weeks from entering the </a:t>
            </a:r>
            <a:r>
              <a:rPr lang="en-GB" sz="2600" dirty="0" smtClean="0">
                <a:latin typeface="Calibri" pitchFamily="34" charset="0"/>
              </a:rPr>
              <a:t>country</a:t>
            </a: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endParaRPr lang="en-GB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endParaRPr lang="en-GB" sz="26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9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A128C"/>
              </a:gs>
              <a:gs pos="14000">
                <a:srgbClr val="181CC7"/>
              </a:gs>
              <a:gs pos="100000">
                <a:srgbClr val="0033CC"/>
              </a:gs>
              <a:gs pos="100000">
                <a:srgbClr val="8C3D91"/>
              </a:gs>
            </a:gsLst>
            <a:path path="rect">
              <a:fillToRect l="100000" t="100000"/>
            </a:path>
          </a:gradFill>
          <a:ln w="19050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2309" y="121078"/>
            <a:ext cx="91440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2.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Regulations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and rules for separations </a:t>
            </a:r>
            <a:endParaRPr lang="en-GB" sz="3600" b="1" dirty="0" smtClean="0">
              <a:solidFill>
                <a:srgbClr val="FFFFCC"/>
              </a:solidFill>
              <a:latin typeface="Calibri" pitchFamily="34" charset="0"/>
            </a:endParaRPr>
          </a:p>
          <a:p>
            <a:pPr lvl="0" algn="just">
              <a:spcAft>
                <a:spcPts val="1800"/>
              </a:spcAft>
            </a:pPr>
            <a:r>
              <a:rPr lang="en-GB" sz="3600" b="1" dirty="0">
                <a:solidFill>
                  <a:srgbClr val="FFFFCC"/>
                </a:solidFill>
                <a:latin typeface="Calibri" pitchFamily="34" charset="0"/>
              </a:rPr>
              <a:t>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   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(</a:t>
            </a:r>
            <a:r>
              <a:rPr lang="en-GB" sz="3600" b="1" dirty="0" smtClean="0">
                <a:solidFill>
                  <a:srgbClr val="FFFFCC"/>
                </a:solidFill>
                <a:latin typeface="Calibri" pitchFamily="34" charset="0"/>
              </a:rPr>
              <a:t>Employer / employee) and how it ends.</a:t>
            </a:r>
            <a:endParaRPr lang="en-US" sz="3600" b="1" dirty="0">
              <a:solidFill>
                <a:srgbClr val="FFFFCC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413" y="1981200"/>
            <a:ext cx="81545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GB" sz="28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Contract </a:t>
            </a:r>
            <a:r>
              <a:rPr lang="en-GB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break</a:t>
            </a:r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(</a:t>
            </a:r>
            <a:r>
              <a:rPr lang="en-GB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for employee)</a:t>
            </a:r>
            <a:endParaRPr lang="en-US" sz="2800" b="1" u="sng" dirty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marL="457200" lvl="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800" dirty="0">
                <a:latin typeface="Calibri" pitchFamily="34" charset="0"/>
              </a:rPr>
              <a:t>(after two years both party can separate has to inform one / two  / three months before as per written in the contract)</a:t>
            </a:r>
            <a:endParaRPr lang="en-US" sz="2800" dirty="0">
              <a:latin typeface="Calibri" pitchFamily="34" charset="0"/>
            </a:endParaRPr>
          </a:p>
          <a:p>
            <a:pPr marL="457200" lvl="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800" dirty="0">
                <a:latin typeface="Calibri" pitchFamily="34" charset="0"/>
              </a:rPr>
              <a:t>Pay three months’ salary </a:t>
            </a:r>
            <a:endParaRPr lang="en-US" sz="2800" dirty="0">
              <a:latin typeface="Calibri" pitchFamily="34" charset="0"/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800" dirty="0">
                <a:latin typeface="Calibri" pitchFamily="34" charset="0"/>
              </a:rPr>
              <a:t>+ pay compensation 45 days  (115 or 116 article)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2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413" y="220444"/>
            <a:ext cx="815455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Contract </a:t>
            </a:r>
            <a:r>
              <a:rPr lang="en-GB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break</a:t>
            </a:r>
            <a:r>
              <a:rPr lang="en-US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(</a:t>
            </a:r>
            <a:r>
              <a:rPr lang="en-GB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for employer)</a:t>
            </a:r>
            <a:endParaRPr lang="en-US" sz="2400" b="1" u="sng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marL="457200" lvl="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(three months notification)</a:t>
            </a:r>
            <a:endParaRPr lang="en-US" sz="2600" dirty="0">
              <a:latin typeface="Calibri" pitchFamily="34" charset="0"/>
            </a:endParaRPr>
          </a:p>
          <a:p>
            <a:pPr marL="457200" lvl="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Pay three months’ salary </a:t>
            </a:r>
            <a:endParaRPr lang="en-US" sz="2600" dirty="0">
              <a:latin typeface="Calibri" pitchFamily="34" charset="0"/>
            </a:endParaRPr>
          </a:p>
          <a:p>
            <a:pPr marL="457200" lvl="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+ pay compensation 3 </a:t>
            </a:r>
            <a:r>
              <a:rPr lang="en-GB" sz="2600" dirty="0" smtClean="0">
                <a:latin typeface="Calibri" pitchFamily="34" charset="0"/>
              </a:rPr>
              <a:t>month</a:t>
            </a:r>
          </a:p>
          <a:p>
            <a:pPr marL="457200" lvl="0" indent="-457200">
              <a:spcAft>
                <a:spcPts val="1200"/>
              </a:spcAft>
              <a:buFont typeface="Arial" pitchFamily="34" charset="0"/>
              <a:buChar char="•"/>
            </a:pPr>
            <a:endParaRPr lang="en-GB" sz="2600" dirty="0">
              <a:latin typeface="Calibri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One option to make unlimited contract. after two </a:t>
            </a:r>
            <a:r>
              <a:rPr lang="en-GB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247258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413" y="220444"/>
            <a:ext cx="815455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Some didn’t see their offer letters </a:t>
            </a:r>
            <a:endParaRPr lang="en-US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Some fake offer letters</a:t>
            </a:r>
            <a:endParaRPr lang="en-US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Offered something and working something else</a:t>
            </a:r>
            <a:endParaRPr lang="en-US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endParaRPr lang="en-US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Not against the employers and not against the employee but to create the balance</a:t>
            </a:r>
            <a:endParaRPr lang="en-US" sz="2600" dirty="0">
              <a:latin typeface="Calibri" pitchFamily="34" charset="0"/>
            </a:endParaRPr>
          </a:p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600" dirty="0">
                <a:latin typeface="Calibri" pitchFamily="34" charset="0"/>
              </a:rPr>
              <a:t>They create workshops in the ministry and done investigation in order to assure the benefits for both sides.    </a:t>
            </a:r>
            <a:endParaRPr lang="en-U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2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116</TotalTime>
  <Words>497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Horizon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Muhammad Asif</dc:creator>
  <cp:lastModifiedBy>Mr. Muhammad Asif</cp:lastModifiedBy>
  <cp:revision>34</cp:revision>
  <cp:lastPrinted>2016-01-27T05:02:36Z</cp:lastPrinted>
  <dcterms:created xsi:type="dcterms:W3CDTF">2016-01-26T05:17:30Z</dcterms:created>
  <dcterms:modified xsi:type="dcterms:W3CDTF">2016-01-27T06:31:45Z</dcterms:modified>
</cp:coreProperties>
</file>